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319" r:id="rId3"/>
    <p:sldId id="317" r:id="rId4"/>
    <p:sldId id="313" r:id="rId5"/>
    <p:sldId id="339" r:id="rId6"/>
    <p:sldId id="328" r:id="rId7"/>
    <p:sldId id="338" r:id="rId8"/>
    <p:sldId id="329" r:id="rId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9881" autoAdjust="0"/>
  </p:normalViewPr>
  <p:slideViewPr>
    <p:cSldViewPr>
      <p:cViewPr>
        <p:scale>
          <a:sx n="100" d="100"/>
          <a:sy n="100" d="100"/>
        </p:scale>
        <p:origin x="-268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5354-ABB0-4E26-96C6-04D191B3EF32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A33DD-65EF-4CA0-8D55-CD2FBA3F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2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A33DD-65EF-4CA0-8D55-CD2FBA3F01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3E53-D09C-4F5A-A4E1-B9F66C07B1F0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1B45-818E-4ACD-AA96-745697B47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5EC9-8D35-4F50-809A-F4C237CC1A48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A8BB-3551-45E5-89A2-19408FDE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63AE-B231-4726-862C-B98A7C1FE691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AC44-32AF-4B98-A10D-DF0E15596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002E-6C6F-40B9-98F6-530B5524DE9C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DB2D-E52B-4357-B839-77D2113C2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8DA2-8512-405E-A595-60F646FD2D80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2049-6304-4F8A-8F96-4F819FD32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DB79-F587-4E9A-9562-563BD474A484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E703-92CD-40D8-B617-29D88075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1CD3-C033-4FBC-A134-8B1843853F4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5388-7A0C-4D28-AA9C-F57F41185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9973-7588-47D1-9C95-C6FD8D6F00CE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9FA4-F603-401D-9712-D28AB561F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C491-D77F-42A5-888D-8A5DB6CCF457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A1EB-312D-4161-8AE4-9B373812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2C26-8222-4B12-913F-B6E9FE80DA2F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4269-D18E-4C17-9C24-629180A7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6BD4-2FA3-4021-A4BB-765C2B424E0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B3FA-95A0-4048-A328-65E0C27C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4F8FE-F998-4431-B04F-E02344AA6ED4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81AA5-C04A-4310-8FB2-CDA70FFEF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2546"/>
            <a:ext cx="9001156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-80963" y="-236539"/>
            <a:ext cx="9333483" cy="5212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80963" y="1212850"/>
            <a:ext cx="9001126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5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36096" y="3076575"/>
            <a:ext cx="3707904" cy="151130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1" dirty="0">
              <a:solidFill>
                <a:srgbClr val="1F497D"/>
              </a:solidFill>
            </a:endParaRPr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5"/>
          <a:srcRect l="13869" t="-25317" r="3548" b="-12151"/>
          <a:stretch>
            <a:fillRect/>
          </a:stretch>
        </p:blipFill>
        <p:spPr bwMode="auto">
          <a:xfrm>
            <a:off x="-211138" y="-341313"/>
            <a:ext cx="9388476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1429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7"/>
          <a:srcRect t="-74709" b="-52907"/>
          <a:stretch>
            <a:fillRect/>
          </a:stretch>
        </p:blipFill>
        <p:spPr bwMode="auto">
          <a:xfrm>
            <a:off x="-211138" y="4602163"/>
            <a:ext cx="9388476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5" y="1212850"/>
            <a:ext cx="84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n-lt"/>
                <a:cs typeface="+mn-cs"/>
              </a:rPr>
              <a:t>Республиканский </a:t>
            </a:r>
            <a:endParaRPr lang="ru-RU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  <a:t>Фестиваль-конкурс  детского народного творчества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n-lt"/>
                <a:cs typeface="+mn-cs"/>
              </a:rPr>
              <a:t>«</a:t>
            </a:r>
            <a:r>
              <a:rPr lang="ru-RU" sz="3600" b="1" dirty="0">
                <a:solidFill>
                  <a:schemeClr val="tx2"/>
                </a:solidFill>
                <a:latin typeface="Times New Roman"/>
                <a:ea typeface="Times New Roman"/>
                <a:cs typeface="Garamond"/>
              </a:rPr>
              <a:t>Без </a:t>
            </a:r>
            <a:r>
              <a:rPr lang="ru-RU" sz="3600" b="1" dirty="0" err="1">
                <a:solidFill>
                  <a:schemeClr val="tx2"/>
                </a:solidFill>
                <a:latin typeface="Times New Roman"/>
                <a:ea typeface="Times New Roman"/>
                <a:cs typeface="Garamond"/>
              </a:rPr>
              <a:t>бергә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  <a:cs typeface="+mn-cs"/>
              </a:rPr>
              <a:t>»</a:t>
            </a:r>
            <a:endParaRPr lang="ru-RU" b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1" y="268288"/>
            <a:ext cx="32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214296"/>
            <a:ext cx="3821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14296"/>
            <a:ext cx="423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1400" dirty="0" smtClean="0">
                <a:latin typeface="Times New Roman" pitchFamily="18" charset="0"/>
                <a:cs typeface="Times New Roman" pitchFamily="18" charset="0"/>
              </a:rPr>
              <a:t>әгариф </a:t>
            </a:r>
            <a:r>
              <a:rPr lang="tt-RU" sz="1400" dirty="0">
                <a:latin typeface="Times New Roman" pitchFamily="18" charset="0"/>
                <a:cs typeface="Times New Roman" pitchFamily="18" charset="0"/>
              </a:rPr>
              <a:t>һәм фән Министрлыгы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363838"/>
            <a:ext cx="329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Л.О.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Сулима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аместитель министра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 и науки РТ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0" y="133333"/>
            <a:ext cx="9144000" cy="1323439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537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94478"/>
              </p:ext>
            </p:extLst>
          </p:nvPr>
        </p:nvGraphicFramePr>
        <p:xfrm>
          <a:off x="467544" y="1285875"/>
          <a:ext cx="8387531" cy="2464308"/>
        </p:xfrm>
        <a:graphic>
          <a:graphicData uri="http://schemas.openxmlformats.org/drawingml/2006/table">
            <a:tbl>
              <a:tblPr/>
              <a:tblGrid>
                <a:gridCol w="8387531"/>
              </a:tblGrid>
              <a:tr h="23690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Развитие художественно-эстетического творчества детей и подростков образовательных организаций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Республики Татарстан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8608" marR="5860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92552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33889"/>
              </p:ext>
            </p:extLst>
          </p:nvPr>
        </p:nvGraphicFramePr>
        <p:xfrm>
          <a:off x="251520" y="627534"/>
          <a:ext cx="872855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8558"/>
              </a:tblGrid>
              <a:tr h="39604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воспитание бережного отношения и уважения к национальной культуре, традициям народов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России на основе общенациональных и этнокультурных ценностей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условий для межнационального культурного обмена и укрепления межэтнических отношений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выявление интереса детей к истокам национальной культуры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отражение историко-культурных особенностей народов страны, народного творчества и многообразия культур народов России в творчестве подрастающего поколения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повышение художественного уровня репертуара и исполнительского мастерства коллективов</a:t>
                      </a:r>
                    </a:p>
                    <a:p>
                      <a:pPr>
                        <a:buFontTx/>
                        <a:buNone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-поддержка талантливых детей в реализации их творческого потенциала, стимулирование к дальнейшему творческому росту юных талантов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054"/>
            <a:ext cx="9144000" cy="52322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Фестиваля-конкурса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58863"/>
              </p:ext>
            </p:extLst>
          </p:nvPr>
        </p:nvGraphicFramePr>
        <p:xfrm>
          <a:off x="285750" y="857250"/>
          <a:ext cx="8568951" cy="371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1"/>
              </a:tblGrid>
              <a:tr h="37147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Творческие коллективы, учащиеся общеобразовательных организаций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Республики Татарстан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Младшая группа -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9-12 лет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группа -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13-15 лет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8608" marR="586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054"/>
            <a:ext cx="9144000" cy="52322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Номинации Фестиваля-конкурса: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58929"/>
              </p:ext>
            </p:extLst>
          </p:nvPr>
        </p:nvGraphicFramePr>
        <p:xfrm>
          <a:off x="467544" y="627534"/>
          <a:ext cx="828092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0"/>
              </a:tblGrid>
              <a:tr h="4104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Хореография (народный, фольклорный танец)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Народный вокал (соло)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Народный ансамбль (дуэт, трио, квартет, хор)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Инструментальный</a:t>
                      </a:r>
                      <a:r>
                        <a:rPr lang="tt-RU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ансамбль</a:t>
                      </a: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(фольклорно-инструментальный ансамбль, ансамбль народных инструментов)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Художественное чтение (проза,</a:t>
                      </a:r>
                      <a:r>
                        <a:rPr lang="tt-RU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поэзия, эпос)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t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Театр мод (этнография, костюм)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054"/>
            <a:ext cx="9144000" cy="52322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Сроки проведения Фестиваля-конкурса: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82518"/>
              </p:ext>
            </p:extLst>
          </p:nvPr>
        </p:nvGraphicFramePr>
        <p:xfrm>
          <a:off x="285720" y="642924"/>
          <a:ext cx="8568981" cy="413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81"/>
              </a:tblGrid>
              <a:tr h="4131006">
                <a:tc>
                  <a:txBody>
                    <a:bodyPr/>
                    <a:lstStyle/>
                    <a:p>
                      <a:pPr algn="ctr"/>
                      <a:endParaRPr lang="ru-RU" sz="20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 этап</a:t>
                      </a: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i="1" baseline="0" smtClean="0">
                          <a:solidFill>
                            <a:schemeClr val="tx1"/>
                          </a:solidFill>
                        </a:rPr>
                        <a:t>– Школьный,</a:t>
                      </a:r>
                      <a:r>
                        <a:rPr lang="ru-RU" sz="2400" b="0" i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16.01.17 г. –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15.02.17 г.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этап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-</a:t>
                      </a:r>
                      <a:r>
                        <a:rPr lang="ru-RU" sz="24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25.02.17 г. – 26.03.17 г.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этап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Зональный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-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01.04.17г. – 30.04.17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lang="en-US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Финальный,</a:t>
                      </a:r>
                      <a:r>
                        <a:rPr lang="ru-RU" sz="2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26.05.17 г. – 28.05.17 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054"/>
            <a:ext cx="9144000" cy="52322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График проведения зональных этапов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10791"/>
              </p:ext>
            </p:extLst>
          </p:nvPr>
        </p:nvGraphicFramePr>
        <p:xfrm>
          <a:off x="323528" y="627534"/>
          <a:ext cx="8496944" cy="420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781"/>
                <a:gridCol w="1102832"/>
                <a:gridCol w="2338081"/>
                <a:gridCol w="4494250"/>
              </a:tblGrid>
              <a:tr h="239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Принимающая территория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Районы-участники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1-2.04.2017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г. Казань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Зеленодольский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Высокогорский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Верхнеуслонский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Лаишевский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Пестречинский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07.04.2017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г. Набережные Челны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Тукаевский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Мензелинский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Агрызский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Менделеевский,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Актанышский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08.04.2017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Нижнекамский муниципальный район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Мамадышский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Сармановский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Елабужский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14.04.2017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/>
                          <a:ea typeface="Calibri"/>
                          <a:cs typeface="Times New Roman"/>
                        </a:rPr>
                        <a:t>Буинский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 муниципальный район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Тетюшский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Апастовский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Дрожжановский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Кайбицкий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Камско-Устьинский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15.04.2017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Чистопольский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Спасский,</a:t>
                      </a:r>
                      <a:r>
                        <a:rPr lang="ru-RU" sz="135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Алексеевский, </a:t>
                      </a:r>
                      <a:r>
                        <a:rPr lang="ru-RU" sz="1350" dirty="0" err="1" smtClean="0">
                          <a:latin typeface="Times New Roman"/>
                          <a:ea typeface="Calibri"/>
                          <a:cs typeface="Times New Roman"/>
                        </a:rPr>
                        <a:t>Алькеевский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Calibri"/>
                          <a:cs typeface="Times New Roman"/>
                        </a:rPr>
                        <a:t>Новошешминский</a:t>
                      </a: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Рыбно-</a:t>
                      </a:r>
                      <a:r>
                        <a:rPr lang="ru-RU" sz="1350" dirty="0" err="1" smtClean="0">
                          <a:latin typeface="Times New Roman"/>
                          <a:ea typeface="Calibri"/>
                          <a:cs typeface="Times New Roman"/>
                        </a:rPr>
                        <a:t>Слободский</a:t>
                      </a:r>
                      <a:endParaRPr lang="ru-RU" sz="13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21.04.2017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/>
                          <a:ea typeface="Calibri"/>
                          <a:cs typeface="Times New Roman"/>
                        </a:rPr>
                        <a:t>Альметьевский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 муниципальный район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Аксубаевский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Лениногорский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Черемшанский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Нурлатский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latin typeface="Times New Roman"/>
                          <a:ea typeface="Calibri"/>
                          <a:cs typeface="Times New Roman"/>
                        </a:rPr>
                        <a:t>25.04.2017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latin typeface="Times New Roman"/>
                          <a:ea typeface="Calibri"/>
                          <a:cs typeface="Times New Roman"/>
                        </a:rPr>
                        <a:t>Азнакаевский</a:t>
                      </a:r>
                      <a:r>
                        <a:rPr lang="ru-RU" sz="1350" dirty="0">
                          <a:latin typeface="Times New Roman"/>
                          <a:ea typeface="Calibri"/>
                          <a:cs typeface="Times New Roman"/>
                        </a:rPr>
                        <a:t> муниципальный район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Бугульминский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Бавлинский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Муслюмовский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Ютазинский</a:t>
                      </a:r>
                      <a:endParaRPr lang="ru-RU" sz="13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Зона №8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29.04.2017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Кукморский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Арский,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Атнинский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Балтасинский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Тюлячинский</a:t>
                      </a:r>
                      <a:r>
                        <a:rPr lang="ru-RU" sz="1350" dirty="0" smtClean="0">
                          <a:latin typeface="Times New Roman"/>
                          <a:ea typeface="Times New Roman"/>
                          <a:cs typeface="Times New Roman"/>
                        </a:rPr>
                        <a:t>, Сабинский</a:t>
                      </a:r>
                      <a:endParaRPr lang="ru-RU" sz="13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9321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054"/>
            <a:ext cx="9144000" cy="52322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sz="2800" b="1" dirty="0" smtClean="0">
                <a:solidFill>
                  <a:schemeClr val="accent2"/>
                </a:solidFill>
                <a:cs typeface="Times New Roman" pitchFamily="18" charset="0"/>
              </a:rPr>
              <a:t>Подведение </a:t>
            </a:r>
            <a:r>
              <a:rPr lang="tt-RU" sz="2800" b="1" smtClean="0">
                <a:solidFill>
                  <a:schemeClr val="accent2"/>
                </a:solidFill>
                <a:cs typeface="Times New Roman" pitchFamily="18" charset="0"/>
              </a:rPr>
              <a:t>итогов Фестиваля-конкурса:</a:t>
            </a:r>
            <a:endParaRPr lang="ru-RU" sz="28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73709"/>
              </p:ext>
            </p:extLst>
          </p:nvPr>
        </p:nvGraphicFramePr>
        <p:xfrm>
          <a:off x="285750" y="627534"/>
          <a:ext cx="8606730" cy="4009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6730"/>
              </a:tblGrid>
              <a:tr h="4009236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1.Творческие работы, выступления коллективов оцениваются по  номинациям  и возрастным группам.</a:t>
                      </a:r>
                    </a:p>
                    <a:p>
                      <a:endParaRPr lang="ru-RU" sz="2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каждой номинации победители награждаются дипломами Лауреата, Дипломанта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степени.</a:t>
                      </a:r>
                    </a:p>
                    <a:p>
                      <a:endParaRPr lang="ru-RU" sz="2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Всем участникам Финального этапа выдается </a:t>
                      </a:r>
                      <a:r>
                        <a:rPr lang="ru-RU" sz="28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финалиста 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Фестиваля.</a:t>
                      </a:r>
                    </a:p>
                    <a:p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445</Words>
  <Application>Microsoft Office PowerPoint</Application>
  <PresentationFormat>Экран (16:9)</PresentationFormat>
  <Paragraphs>100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Цель: </vt:lpstr>
      <vt:lpstr>Задачи: </vt:lpstr>
      <vt:lpstr>Участники Фестиваля-конкурса</vt:lpstr>
      <vt:lpstr>Номинации Фестиваля-конкурса:</vt:lpstr>
      <vt:lpstr>Сроки проведения Фестиваля-конкурса:</vt:lpstr>
      <vt:lpstr>График проведения зональных этапов</vt:lpstr>
      <vt:lpstr>Подведение итогов Фестиваля-конкурса: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Пронина</dc:creator>
  <cp:lastModifiedBy>Соркина</cp:lastModifiedBy>
  <cp:revision>196</cp:revision>
  <cp:lastPrinted>2016-11-30T12:31:22Z</cp:lastPrinted>
  <dcterms:created xsi:type="dcterms:W3CDTF">2016-05-21T16:14:26Z</dcterms:created>
  <dcterms:modified xsi:type="dcterms:W3CDTF">2016-12-01T05:27:55Z</dcterms:modified>
</cp:coreProperties>
</file>